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1" r:id="rId16"/>
    <p:sldId id="270" r:id="rId17"/>
    <p:sldId id="272" r:id="rId18"/>
    <p:sldId id="273" r:id="rId19"/>
    <p:sldId id="274" r:id="rId20"/>
    <p:sldId id="296" r:id="rId21"/>
    <p:sldId id="277" r:id="rId22"/>
    <p:sldId id="278" r:id="rId23"/>
    <p:sldId id="279" r:id="rId24"/>
    <p:sldId id="280" r:id="rId25"/>
    <p:sldId id="281" r:id="rId26"/>
    <p:sldId id="282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E3A327D-BA78-45C3-BF7F-35CC4F38FD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0EC854D0-EACA-4BB0-A243-B8B7723831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B64397E-1B23-418E-B950-E7623AB8D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0CE07-8464-4362-84EE-5756CD895982}" type="datetimeFigureOut">
              <a:rPr lang="pl-PL" smtClean="0"/>
              <a:t>2021-10-12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4D6A353-A365-44D0-BE24-C9C051E00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ECB04FB-A337-413A-931D-DCF69BB26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71F33-94C1-40E9-83C3-7BCBD8275B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78016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29372FE-13B2-4975-BBA9-A9DF97967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0E2BAB4D-A211-4C84-9EBB-169BCE2293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77EBA3D-D3E4-4FAD-A852-306CB15AF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0CE07-8464-4362-84EE-5756CD895982}" type="datetimeFigureOut">
              <a:rPr lang="pl-PL" smtClean="0"/>
              <a:t>2021-10-12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2B66497-0B70-450C-8B80-903AECD03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98E55B9-6151-4E31-981E-6C547163B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71F33-94C1-40E9-83C3-7BCBD8275B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7197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F2F0CBCC-A4D5-4428-B8D0-C81E0CD01A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038DF687-2E03-4A29-9623-A5D900F864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897F47E-388D-4C38-A998-DFE38EFFA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0CE07-8464-4362-84EE-5756CD895982}" type="datetimeFigureOut">
              <a:rPr lang="pl-PL" smtClean="0"/>
              <a:t>2021-10-12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F2D99D8-04EA-4223-8197-F1833BE48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E94DEDC-00FC-4A52-B679-F3865EA0F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71F33-94C1-40E9-83C3-7BCBD8275B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6355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2F275CE-70EF-43AD-BA52-123D00234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05D4D8B-31A8-41ED-9258-7C762D0E50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EBEE954-37EE-4B7D-A48B-00668F2CD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0CE07-8464-4362-84EE-5756CD895982}" type="datetimeFigureOut">
              <a:rPr lang="pl-PL" smtClean="0"/>
              <a:t>2021-10-12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F33EA8D-6DA0-4B24-9098-543FCF699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EC98CDC-BBBC-4146-92DD-10B53BC15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71F33-94C1-40E9-83C3-7BCBD8275B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5342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4BECDDF-7194-4CE7-A19A-0429BF635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BBC94F4-5D08-4776-B22C-95FBE8B8BC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55D90AD-23B0-462E-A7AD-C3CF6852B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0CE07-8464-4362-84EE-5756CD895982}" type="datetimeFigureOut">
              <a:rPr lang="pl-PL" smtClean="0"/>
              <a:t>2021-10-12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1F2B2E6-15E1-485D-A88D-40B47669D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C2447F4-624C-4843-9C6B-FA4A88654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71F33-94C1-40E9-83C3-7BCBD8275B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9855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A44E836-53EA-44E8-A278-8D7E43F67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61234AB-5A54-43D6-B33F-28C095361E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E076D666-9C6B-44B1-B820-54FF92905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150A46DE-09BD-496E-8037-B82808CDF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0CE07-8464-4362-84EE-5756CD895982}" type="datetimeFigureOut">
              <a:rPr lang="pl-PL" smtClean="0"/>
              <a:t>2021-10-12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7DF251E-84BE-46EA-8723-D7BE6CFE2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C45805C4-E11A-42D3-A24C-BCA61137C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71F33-94C1-40E9-83C3-7BCBD8275B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76000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41D8323-6622-4483-BB45-07BDC05AE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0F4CB6A-7442-4B50-B9A2-CEA571EBBA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E5400075-1E10-4D31-933F-4B2DFD183B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25D169A4-E940-4FFB-8A82-C7F78F253F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458C4E89-E122-41A2-8A26-7FE6970E9C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18F662EA-374B-43C2-B9EC-05739C11B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0CE07-8464-4362-84EE-5756CD895982}" type="datetimeFigureOut">
              <a:rPr lang="pl-PL" smtClean="0"/>
              <a:t>2021-10-12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698FCB0D-4159-4A51-9E01-51B1B2A1D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7D5832B7-F294-45EF-852A-6E30B97AD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71F33-94C1-40E9-83C3-7BCBD8275B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6226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B5A5616-85CB-4486-93D1-4D1560D5A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0C851318-1DC8-46DE-B36E-8AC3D6EF4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0CE07-8464-4362-84EE-5756CD895982}" type="datetimeFigureOut">
              <a:rPr lang="pl-PL" smtClean="0"/>
              <a:t>2021-10-12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FB524BDB-F648-4FC5-8E46-D67581973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33E324AA-E13A-43B6-BF29-A3B597911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71F33-94C1-40E9-83C3-7BCBD8275B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463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24EC6888-21EB-40C3-AAB9-FEA9AA1B4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0CE07-8464-4362-84EE-5756CD895982}" type="datetimeFigureOut">
              <a:rPr lang="pl-PL" smtClean="0"/>
              <a:t>2021-10-12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86996CFC-BC23-4857-B675-16BA746B1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75B32F65-06E8-40EA-8E47-AB36498A8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71F33-94C1-40E9-83C3-7BCBD8275B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76414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2A9B8AC-A05C-4BF8-B30E-3C81FC1CA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B3F7730-1011-4130-ADAC-BC462AEBF6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D12C335E-FF1A-4ABA-BD98-A4AE48CCCE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610C6AE-4655-4646-868D-12B6970F4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0CE07-8464-4362-84EE-5756CD895982}" type="datetimeFigureOut">
              <a:rPr lang="pl-PL" smtClean="0"/>
              <a:t>2021-10-12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648795F-9EFD-4E13-A597-584D78E3D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A792D8B2-54AD-4F24-AE6B-A01B2730A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71F33-94C1-40E9-83C3-7BCBD8275B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0924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0719797-9579-42DC-9A22-AF2D84BD4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DDDAC06A-1419-4227-AC2D-F3834FE317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B88132A2-9A4C-4831-8571-A5112315FA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E413A9DD-66B9-464A-AB21-1835858FA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0CE07-8464-4362-84EE-5756CD895982}" type="datetimeFigureOut">
              <a:rPr lang="pl-PL" smtClean="0"/>
              <a:t>2021-10-12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445577C-25C9-4C34-8A7C-27648B523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8E15C21-DC86-4B0A-9B1B-77D2CFF7F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71F33-94C1-40E9-83C3-7BCBD8275B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7465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7677FBCF-C90A-4E81-B2A6-36561F7B9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2C51995-2D9B-4C8A-BCFA-0692F27D2C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6E03D3C-3A22-407E-B219-FDCF5495CB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0CE07-8464-4362-84EE-5756CD895982}" type="datetimeFigureOut">
              <a:rPr lang="pl-PL" smtClean="0"/>
              <a:t>2021-10-12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D8184A4-8C6D-439F-97FB-C4B9577841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22C5905-B4B7-44BC-A917-770391C6BD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71F33-94C1-40E9-83C3-7BCBD8275B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7850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mailto:kultura@pfron.org.p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841AFF1-EF17-47DF-8CEE-72FA6B118C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15832"/>
            <a:ext cx="9144000" cy="875113"/>
          </a:xfrm>
        </p:spPr>
        <p:txBody>
          <a:bodyPr>
            <a:normAutofit/>
          </a:bodyPr>
          <a:lstStyle/>
          <a:p>
            <a:r>
              <a:rPr lang="pl-PL" sz="3600" b="1" dirty="0"/>
              <a:t>Projekt „Kultura bez barier”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9B12C94E-3520-4AA1-94B5-30DAA85675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36668"/>
            <a:ext cx="9144000" cy="2161790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pl-PL" b="0" i="0" dirty="0">
                <a:solidFill>
                  <a:srgbClr val="2F2F37"/>
                </a:solidFill>
                <a:effectLst/>
                <a:latin typeface="+mj-lt"/>
              </a:rPr>
              <a:t>realizowany w ramach Osi priorytetowej IV. Innowacje społeczne </a:t>
            </a:r>
            <a:br>
              <a:rPr lang="pl-PL" b="0" i="0" dirty="0">
                <a:solidFill>
                  <a:srgbClr val="2F2F37"/>
                </a:solidFill>
                <a:effectLst/>
                <a:latin typeface="+mj-lt"/>
              </a:rPr>
            </a:br>
            <a:r>
              <a:rPr lang="pl-PL" b="0" i="0" dirty="0">
                <a:solidFill>
                  <a:srgbClr val="2F2F37"/>
                </a:solidFill>
                <a:effectLst/>
                <a:latin typeface="+mj-lt"/>
              </a:rPr>
              <a:t>i współpraca ponadnarodowa, w ramach Działania 4.3 Współpraca ponadnarodowa Programu Operacyjnego Wiedza Edukacja Rozwój </a:t>
            </a:r>
            <a:br>
              <a:rPr lang="pl-PL" b="0" i="0" dirty="0">
                <a:solidFill>
                  <a:srgbClr val="2F2F37"/>
                </a:solidFill>
                <a:effectLst/>
                <a:latin typeface="+mj-lt"/>
              </a:rPr>
            </a:br>
            <a:r>
              <a:rPr lang="pl-PL" b="0" i="0" dirty="0">
                <a:solidFill>
                  <a:srgbClr val="2F2F37"/>
                </a:solidFill>
                <a:effectLst/>
                <a:latin typeface="+mj-lt"/>
              </a:rPr>
              <a:t>na lata 2014-2020.</a:t>
            </a:r>
            <a:endParaRPr lang="pl-PL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423379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361AA7A-9506-40ED-A530-1738FD7F9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4501"/>
            <a:ext cx="9738804" cy="949911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pl-PL" sz="3600" b="1" dirty="0">
                <a:ea typeface="Calibri" panose="020F0502020204030204" pitchFamily="34" charset="0"/>
                <a:cs typeface="Times New Roman" panose="02020603050405020304" pitchFamily="18" charset="0"/>
              </a:rPr>
              <a:t>Zasady modelu</a:t>
            </a:r>
            <a:endParaRPr lang="pl-PL" sz="36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20FE9AE-412F-4481-BE58-86133CA7BB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2178" y="2263805"/>
            <a:ext cx="6516210" cy="2707689"/>
          </a:xfrm>
        </p:spPr>
        <p:txBody>
          <a:bodyPr>
            <a:no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Dostępność to potencjał: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Większa liczba odwiedzających.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Nowość, atrakcyjność oferty.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Kreatywność.</a:t>
            </a:r>
          </a:p>
        </p:txBody>
      </p:sp>
    </p:spTree>
    <p:extLst>
      <p:ext uri="{BB962C8B-B14F-4D97-AF65-F5344CB8AC3E}">
        <p14:creationId xmlns:p14="http://schemas.microsoft.com/office/powerpoint/2010/main" val="40122455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361AA7A-9506-40ED-A530-1738FD7F9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4501"/>
            <a:ext cx="9738804" cy="949911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pl-PL" sz="3600" b="1" dirty="0">
                <a:ea typeface="Calibri" panose="020F0502020204030204" pitchFamily="34" charset="0"/>
                <a:cs typeface="Times New Roman" panose="02020603050405020304" pitchFamily="18" charset="0"/>
              </a:rPr>
              <a:t>Zasady modelu</a:t>
            </a:r>
            <a:endParaRPr lang="pl-PL" sz="36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20FE9AE-412F-4481-BE58-86133CA7BB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6971" y="2130641"/>
            <a:ext cx="7933492" cy="3178206"/>
          </a:xfrm>
        </p:spPr>
        <p:txBody>
          <a:bodyPr>
            <a:no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Dostępność to współpraca z osobami ze szczególnymi potrzebami: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Transfer wiedzy.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Wymiana doświadczeń, opinii.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Skuteczność rozwiązań.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pl-PL" sz="2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16455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361AA7A-9506-40ED-A530-1738FD7F9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4501"/>
            <a:ext cx="9738804" cy="949911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pl-PL" sz="3600" b="1" dirty="0">
                <a:ea typeface="Calibri" panose="020F0502020204030204" pitchFamily="34" charset="0"/>
                <a:cs typeface="Times New Roman" panose="02020603050405020304" pitchFamily="18" charset="0"/>
              </a:rPr>
              <a:t>Zasady modelu</a:t>
            </a:r>
            <a:endParaRPr lang="pl-PL" sz="36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20FE9AE-412F-4481-BE58-86133CA7BB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4726" y="2210540"/>
            <a:ext cx="7883371" cy="2787588"/>
          </a:xfrm>
        </p:spPr>
        <p:txBody>
          <a:bodyPr>
            <a:no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Dostępność to proces: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Niemożliwe jest udostępnienie wszystkiego w jednej chwili.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Przestrzenie, wydarzenia dostępne mogą stać się niedostępne, gdy nie będzie się o nie dbało.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l-PL" sz="2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09302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361AA7A-9506-40ED-A530-1738FD7F9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4501"/>
            <a:ext cx="9738804" cy="949911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pl-PL" sz="3600" b="1" dirty="0">
                <a:ea typeface="Calibri" panose="020F0502020204030204" pitchFamily="34" charset="0"/>
                <a:cs typeface="Times New Roman" panose="02020603050405020304" pitchFamily="18" charset="0"/>
              </a:rPr>
              <a:t>Zasady modelu</a:t>
            </a:r>
            <a:endParaRPr lang="pl-PL" sz="36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20FE9AE-412F-4481-BE58-86133CA7BB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7992" y="2286001"/>
            <a:ext cx="6720396" cy="2787588"/>
          </a:xfrm>
        </p:spPr>
        <p:txBody>
          <a:bodyPr>
            <a:no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Dostępność to proces twórczy: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Adekwatność rozwiązań.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Elastyczność rozwiązań.</a:t>
            </a:r>
          </a:p>
        </p:txBody>
      </p:sp>
    </p:spTree>
    <p:extLst>
      <p:ext uri="{BB962C8B-B14F-4D97-AF65-F5344CB8AC3E}">
        <p14:creationId xmlns:p14="http://schemas.microsoft.com/office/powerpoint/2010/main" val="34978423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361AA7A-9506-40ED-A530-1738FD7F9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4501"/>
            <a:ext cx="9738804" cy="949911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pl-PL" sz="3600" b="1" dirty="0">
                <a:ea typeface="Calibri" panose="020F0502020204030204" pitchFamily="34" charset="0"/>
                <a:cs typeface="Times New Roman" panose="02020603050405020304" pitchFamily="18" charset="0"/>
              </a:rPr>
              <a:t>Zasady modelu</a:t>
            </a:r>
            <a:endParaRPr lang="pl-PL" sz="36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20FE9AE-412F-4481-BE58-86133CA7BB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9015" y="2286001"/>
            <a:ext cx="7448364" cy="2787588"/>
          </a:xfrm>
        </p:spPr>
        <p:txBody>
          <a:bodyPr>
            <a:no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Dostępność to samodzielność i wybór: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Osoba ze szczególnymi potrzebami sama wybiera z czego i kiedy chce skorzystać.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Osoba ze szczególnymi potrzebami nie potrzebuje wsparcia.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l-PL" sz="2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29889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361AA7A-9506-40ED-A530-1738FD7F9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9406" y="834501"/>
            <a:ext cx="9227598" cy="949911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pl-PL" sz="3600" b="1" dirty="0">
                <a:ea typeface="Calibri" panose="020F0502020204030204" pitchFamily="34" charset="0"/>
                <a:cs typeface="Times New Roman" panose="02020603050405020304" pitchFamily="18" charset="0"/>
              </a:rPr>
              <a:t>Zasady modelu</a:t>
            </a:r>
            <a:endParaRPr lang="pl-PL" sz="36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20FE9AE-412F-4481-BE58-86133CA7BB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5949" y="2370338"/>
            <a:ext cx="8082379" cy="2423603"/>
          </a:xfrm>
        </p:spPr>
        <p:txBody>
          <a:bodyPr>
            <a:no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Dostępność to zadanie całej instytucji, a nie tylko koordynatora dostępności: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Niezbędne jest wsparcie ze strony osób decyzyjnych.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Niezbędna jest ścisła współpraca wszystkich działów.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pl-PL" sz="2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4028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361AA7A-9506-40ED-A530-1738FD7F9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4501"/>
            <a:ext cx="9738804" cy="949911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pl-PL" sz="3600" b="1" dirty="0">
                <a:ea typeface="Calibri" panose="020F0502020204030204" pitchFamily="34" charset="0"/>
                <a:cs typeface="Times New Roman" panose="02020603050405020304" pitchFamily="18" charset="0"/>
              </a:rPr>
              <a:t>Zasady modelu</a:t>
            </a:r>
            <a:endParaRPr lang="pl-PL" sz="36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20FE9AE-412F-4481-BE58-86133CA7BB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0312" y="2286001"/>
            <a:ext cx="7411375" cy="2787588"/>
          </a:xfrm>
        </p:spPr>
        <p:txBody>
          <a:bodyPr>
            <a:no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Dostępność to człowiek: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Żadne pomoce techniczne nie zastąpią człowieka.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Człowiek może zastąpić każde urządzenie.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pl-PL" sz="2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89920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Kanwa 1">
            <a:extLst>
              <a:ext uri="{FF2B5EF4-FFF2-40B4-BE49-F238E27FC236}">
                <a16:creationId xmlns:a16="http://schemas.microsoft.com/office/drawing/2014/main" id="{4176C0F5-57AD-4033-9204-5888CEFA8EA4}"/>
              </a:ext>
            </a:extLst>
          </p:cNvPr>
          <p:cNvGrpSpPr/>
          <p:nvPr/>
        </p:nvGrpSpPr>
        <p:grpSpPr>
          <a:xfrm>
            <a:off x="1535837" y="1926453"/>
            <a:ext cx="9880846" cy="4776187"/>
            <a:chOff x="104776" y="57150"/>
            <a:chExt cx="9909809" cy="5195570"/>
          </a:xfrm>
        </p:grpSpPr>
        <p:sp>
          <p:nvSpPr>
            <p:cNvPr id="8" name="Prostokąt 7">
              <a:extLst>
                <a:ext uri="{FF2B5EF4-FFF2-40B4-BE49-F238E27FC236}">
                  <a16:creationId xmlns:a16="http://schemas.microsoft.com/office/drawing/2014/main" id="{614B9210-6C1D-475A-BCDC-97AE52BCBEFE}"/>
                </a:ext>
              </a:extLst>
            </p:cNvPr>
            <p:cNvSpPr/>
            <p:nvPr/>
          </p:nvSpPr>
          <p:spPr>
            <a:xfrm>
              <a:off x="822960" y="1309370"/>
              <a:ext cx="9191625" cy="3943350"/>
            </a:xfrm>
            <a:prstGeom prst="rect">
              <a:avLst/>
            </a:prstGeom>
          </p:spPr>
        </p:sp>
        <p:sp>
          <p:nvSpPr>
            <p:cNvPr id="9" name="Pole tekstowe 2">
              <a:extLst>
                <a:ext uri="{FF2B5EF4-FFF2-40B4-BE49-F238E27FC236}">
                  <a16:creationId xmlns:a16="http://schemas.microsoft.com/office/drawing/2014/main" id="{7D2D30B5-53FF-4153-9D27-AC3853013035}"/>
                </a:ext>
              </a:extLst>
            </p:cNvPr>
            <p:cNvSpPr txBox="1"/>
            <p:nvPr/>
          </p:nvSpPr>
          <p:spPr>
            <a:xfrm>
              <a:off x="2066617" y="57150"/>
              <a:ext cx="5089047" cy="51435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schemeClr val="bg1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pl-PL" sz="2200" b="1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Podróż odbiorcy wydarzenia kulturalnego</a:t>
              </a:r>
              <a:endParaRPr lang="pl-PL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Prostokąt zaokrąglony 3">
              <a:extLst>
                <a:ext uri="{FF2B5EF4-FFF2-40B4-BE49-F238E27FC236}">
                  <a16:creationId xmlns:a16="http://schemas.microsoft.com/office/drawing/2014/main" id="{4C785A1B-71BE-41E4-8020-4FCF5AEEC87F}"/>
                </a:ext>
              </a:extLst>
            </p:cNvPr>
            <p:cNvSpPr/>
            <p:nvPr/>
          </p:nvSpPr>
          <p:spPr>
            <a:xfrm>
              <a:off x="104776" y="857250"/>
              <a:ext cx="2409825" cy="971549"/>
            </a:xfrm>
            <a:prstGeom prst="round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pl-PL" sz="1600" b="1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Pozyskanie wiadomości o wydarzeniu - promocja</a:t>
              </a:r>
              <a:endParaRPr lang="pl-PL" sz="1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Prostokąt zaokrąglony 4">
              <a:extLst>
                <a:ext uri="{FF2B5EF4-FFF2-40B4-BE49-F238E27FC236}">
                  <a16:creationId xmlns:a16="http://schemas.microsoft.com/office/drawing/2014/main" id="{C94C32DC-DA45-4DD5-909A-D14FEBE51F90}"/>
                </a:ext>
              </a:extLst>
            </p:cNvPr>
            <p:cNvSpPr/>
            <p:nvPr/>
          </p:nvSpPr>
          <p:spPr>
            <a:xfrm>
              <a:off x="875326" y="2686293"/>
              <a:ext cx="2010750" cy="969294"/>
            </a:xfrm>
            <a:prstGeom prst="round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6000"/>
                </a:lnSpc>
                <a:spcAft>
                  <a:spcPts val="800"/>
                </a:spcAft>
              </a:pPr>
              <a:r>
                <a:rPr lang="pl-PL" sz="1600" b="1" dirty="0">
                  <a:effectLst/>
                  <a:latin typeface="+mj-lt"/>
                  <a:ea typeface="Calibri" panose="020F0502020204030204" pitchFamily="34" charset="0"/>
                </a:rPr>
                <a:t>Proces zakupu biletów</a:t>
              </a:r>
              <a:endParaRPr lang="pl-PL" sz="1200" dirty="0">
                <a:effectLst/>
                <a:latin typeface="+mj-lt"/>
                <a:ea typeface="Times New Roman" panose="02020603050405020304" pitchFamily="18" charset="0"/>
              </a:endParaRPr>
            </a:p>
          </p:txBody>
        </p:sp>
        <p:sp>
          <p:nvSpPr>
            <p:cNvPr id="12" name="Prostokąt zaokrąglony 6">
              <a:extLst>
                <a:ext uri="{FF2B5EF4-FFF2-40B4-BE49-F238E27FC236}">
                  <a16:creationId xmlns:a16="http://schemas.microsoft.com/office/drawing/2014/main" id="{CB5D1308-0A67-4628-9197-0971E074612D}"/>
                </a:ext>
              </a:extLst>
            </p:cNvPr>
            <p:cNvSpPr/>
            <p:nvPr/>
          </p:nvSpPr>
          <p:spPr>
            <a:xfrm>
              <a:off x="2837476" y="871221"/>
              <a:ext cx="2125049" cy="948050"/>
            </a:xfrm>
            <a:prstGeom prst="round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6000"/>
                </a:lnSpc>
                <a:spcAft>
                  <a:spcPts val="800"/>
                </a:spcAft>
              </a:pPr>
              <a:r>
                <a:rPr lang="pl-PL" sz="1600" b="1" dirty="0">
                  <a:effectLst/>
                  <a:latin typeface="+mj-lt"/>
                  <a:ea typeface="Calibri" panose="020F0502020204030204" pitchFamily="34" charset="0"/>
                </a:rPr>
                <a:t>Droga na wydarzenie i z powrotem</a:t>
              </a:r>
              <a:endParaRPr lang="pl-PL" sz="1200" dirty="0">
                <a:effectLst/>
                <a:latin typeface="+mj-lt"/>
                <a:ea typeface="Times New Roman" panose="02020603050405020304" pitchFamily="18" charset="0"/>
              </a:endParaRPr>
            </a:p>
          </p:txBody>
        </p:sp>
        <p:sp>
          <p:nvSpPr>
            <p:cNvPr id="13" name="Prostokąt zaokrąglony 7">
              <a:extLst>
                <a:ext uri="{FF2B5EF4-FFF2-40B4-BE49-F238E27FC236}">
                  <a16:creationId xmlns:a16="http://schemas.microsoft.com/office/drawing/2014/main" id="{78F9598A-92A2-48CA-A7A8-A2BDD1B74F8A}"/>
                </a:ext>
              </a:extLst>
            </p:cNvPr>
            <p:cNvSpPr/>
            <p:nvPr/>
          </p:nvSpPr>
          <p:spPr>
            <a:xfrm>
              <a:off x="3542326" y="2674512"/>
              <a:ext cx="2125050" cy="981075"/>
            </a:xfrm>
            <a:prstGeom prst="round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pl-PL" sz="1600" b="1" dirty="0">
                  <a:effectLst/>
                  <a:latin typeface="+mj-lt"/>
                  <a:ea typeface="Calibri" panose="020F0502020204030204" pitchFamily="34" charset="0"/>
                </a:rPr>
                <a:t>Poruszanie się w przestrzeni IK</a:t>
              </a:r>
              <a:endParaRPr lang="pl-PL" sz="1200" dirty="0">
                <a:effectLst/>
                <a:latin typeface="+mj-lt"/>
                <a:ea typeface="Times New Roman" panose="02020603050405020304" pitchFamily="18" charset="0"/>
              </a:endParaRPr>
            </a:p>
          </p:txBody>
        </p:sp>
        <p:sp>
          <p:nvSpPr>
            <p:cNvPr id="14" name="Prostokąt zaokrąglony 8">
              <a:extLst>
                <a:ext uri="{FF2B5EF4-FFF2-40B4-BE49-F238E27FC236}">
                  <a16:creationId xmlns:a16="http://schemas.microsoft.com/office/drawing/2014/main" id="{7C9D40B0-2F51-4412-9C1F-3CAA5D4BF600}"/>
                </a:ext>
              </a:extLst>
            </p:cNvPr>
            <p:cNvSpPr/>
            <p:nvPr/>
          </p:nvSpPr>
          <p:spPr>
            <a:xfrm>
              <a:off x="5323501" y="835942"/>
              <a:ext cx="2201250" cy="983332"/>
            </a:xfrm>
            <a:prstGeom prst="round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pl-PL" sz="1600" b="1" dirty="0">
                  <a:effectLst/>
                  <a:latin typeface="+mj-lt"/>
                  <a:ea typeface="Calibri" panose="020F0502020204030204" pitchFamily="34" charset="0"/>
                </a:rPr>
                <a:t>Doświadczenie wydarzenia</a:t>
              </a:r>
              <a:endParaRPr lang="pl-PL" sz="1200" dirty="0">
                <a:effectLst/>
                <a:latin typeface="+mj-lt"/>
                <a:ea typeface="Times New Roman" panose="02020603050405020304" pitchFamily="18" charset="0"/>
              </a:endParaRPr>
            </a:p>
          </p:txBody>
        </p:sp>
        <p:sp>
          <p:nvSpPr>
            <p:cNvPr id="15" name="Prostokąt zaokrąglony 9">
              <a:extLst>
                <a:ext uri="{FF2B5EF4-FFF2-40B4-BE49-F238E27FC236}">
                  <a16:creationId xmlns:a16="http://schemas.microsoft.com/office/drawing/2014/main" id="{73FC1AE1-6D4D-4C94-B5F8-B3424CC3E9EF}"/>
                </a:ext>
              </a:extLst>
            </p:cNvPr>
            <p:cNvSpPr/>
            <p:nvPr/>
          </p:nvSpPr>
          <p:spPr>
            <a:xfrm>
              <a:off x="6286501" y="2674511"/>
              <a:ext cx="2752725" cy="981075"/>
            </a:xfrm>
            <a:prstGeom prst="round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6000"/>
                </a:lnSpc>
                <a:spcAft>
                  <a:spcPts val="800"/>
                </a:spcAft>
              </a:pPr>
              <a:r>
                <a:rPr lang="pl-PL" sz="1600" b="1" dirty="0">
                  <a:effectLst/>
                  <a:latin typeface="+mj-lt"/>
                  <a:ea typeface="Calibri" panose="020F0502020204030204" pitchFamily="34" charset="0"/>
                </a:rPr>
                <a:t>Utrzymanie kontaktu z publicznością po wydarzeniu</a:t>
              </a:r>
              <a:endParaRPr lang="pl-PL" sz="1200" dirty="0">
                <a:effectLst/>
                <a:latin typeface="+mj-lt"/>
                <a:ea typeface="Times New Roman" panose="02020603050405020304" pitchFamily="18" charset="0"/>
              </a:endParaRPr>
            </a:p>
          </p:txBody>
        </p:sp>
        <p:sp>
          <p:nvSpPr>
            <p:cNvPr id="16" name="Strzałka w prawo 10">
              <a:extLst>
                <a:ext uri="{FF2B5EF4-FFF2-40B4-BE49-F238E27FC236}">
                  <a16:creationId xmlns:a16="http://schemas.microsoft.com/office/drawing/2014/main" id="{88DF22AD-B8A9-4ED5-8287-BA85CC8A0F77}"/>
                </a:ext>
              </a:extLst>
            </p:cNvPr>
            <p:cNvSpPr/>
            <p:nvPr/>
          </p:nvSpPr>
          <p:spPr>
            <a:xfrm rot="2088650">
              <a:off x="895439" y="2067931"/>
              <a:ext cx="990600" cy="3810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l-PL"/>
            </a:p>
          </p:txBody>
        </p:sp>
        <p:sp>
          <p:nvSpPr>
            <p:cNvPr id="17" name="Strzałka w prawo 11">
              <a:extLst>
                <a:ext uri="{FF2B5EF4-FFF2-40B4-BE49-F238E27FC236}">
                  <a16:creationId xmlns:a16="http://schemas.microsoft.com/office/drawing/2014/main" id="{96A413BA-02AD-41AE-8DB7-B534D2808210}"/>
                </a:ext>
              </a:extLst>
            </p:cNvPr>
            <p:cNvSpPr/>
            <p:nvPr/>
          </p:nvSpPr>
          <p:spPr>
            <a:xfrm rot="19500000">
              <a:off x="2347178" y="2076104"/>
              <a:ext cx="990000" cy="3816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l-PL"/>
            </a:p>
          </p:txBody>
        </p:sp>
        <p:sp>
          <p:nvSpPr>
            <p:cNvPr id="18" name="Strzałka w prawo 12">
              <a:extLst>
                <a:ext uri="{FF2B5EF4-FFF2-40B4-BE49-F238E27FC236}">
                  <a16:creationId xmlns:a16="http://schemas.microsoft.com/office/drawing/2014/main" id="{1A7E1700-A62B-46DC-8352-B6C2403E4B45}"/>
                </a:ext>
              </a:extLst>
            </p:cNvPr>
            <p:cNvSpPr/>
            <p:nvPr/>
          </p:nvSpPr>
          <p:spPr>
            <a:xfrm rot="2088650">
              <a:off x="3770926" y="2114453"/>
              <a:ext cx="990600" cy="3810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l-PL"/>
            </a:p>
          </p:txBody>
        </p:sp>
        <p:sp>
          <p:nvSpPr>
            <p:cNvPr id="19" name="Strzałka w prawo 13">
              <a:extLst>
                <a:ext uri="{FF2B5EF4-FFF2-40B4-BE49-F238E27FC236}">
                  <a16:creationId xmlns:a16="http://schemas.microsoft.com/office/drawing/2014/main" id="{42C6C558-D19F-4A87-AFFA-B2D7EE4A0371}"/>
                </a:ext>
              </a:extLst>
            </p:cNvPr>
            <p:cNvSpPr/>
            <p:nvPr/>
          </p:nvSpPr>
          <p:spPr>
            <a:xfrm rot="19500000">
              <a:off x="5136811" y="2113653"/>
              <a:ext cx="989965" cy="3810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l-PL"/>
            </a:p>
          </p:txBody>
        </p:sp>
        <p:sp>
          <p:nvSpPr>
            <p:cNvPr id="20" name="Strzałka w prawo 14">
              <a:extLst>
                <a:ext uri="{FF2B5EF4-FFF2-40B4-BE49-F238E27FC236}">
                  <a16:creationId xmlns:a16="http://schemas.microsoft.com/office/drawing/2014/main" id="{1A71778A-323C-4691-9430-B7F6693A3A91}"/>
                </a:ext>
              </a:extLst>
            </p:cNvPr>
            <p:cNvSpPr/>
            <p:nvPr/>
          </p:nvSpPr>
          <p:spPr>
            <a:xfrm rot="2088650">
              <a:off x="6485552" y="2114452"/>
              <a:ext cx="990600" cy="3810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l-PL"/>
            </a:p>
          </p:txBody>
        </p:sp>
      </p:grpSp>
      <p:sp>
        <p:nvSpPr>
          <p:cNvPr id="21" name="Tytuł 1">
            <a:extLst>
              <a:ext uri="{FF2B5EF4-FFF2-40B4-BE49-F238E27FC236}">
                <a16:creationId xmlns:a16="http://schemas.microsoft.com/office/drawing/2014/main" id="{E7116EAA-0B52-44D4-A94F-A0F7A22E6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2594" y="789393"/>
            <a:ext cx="9738804" cy="771317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pl-PL" sz="3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Koncepcja</a:t>
            </a:r>
          </a:p>
        </p:txBody>
      </p:sp>
    </p:spTree>
    <p:extLst>
      <p:ext uri="{BB962C8B-B14F-4D97-AF65-F5344CB8AC3E}">
        <p14:creationId xmlns:p14="http://schemas.microsoft.com/office/powerpoint/2010/main" val="26723657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361AA7A-9506-40ED-A530-1738FD7F9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3894" y="834501"/>
            <a:ext cx="9263109" cy="949911"/>
          </a:xfrm>
        </p:spPr>
        <p:txBody>
          <a:bodyPr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3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Koncepcja podróży odbiorcy w krokach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20FE9AE-412F-4481-BE58-86133CA7BB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4726" y="2086253"/>
            <a:ext cx="7022237" cy="3142696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Systematyczność.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Porządek.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Kompleksowość.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Propozycja dla każdej IK.</a:t>
            </a:r>
          </a:p>
        </p:txBody>
      </p:sp>
    </p:spTree>
    <p:extLst>
      <p:ext uri="{BB962C8B-B14F-4D97-AF65-F5344CB8AC3E}">
        <p14:creationId xmlns:p14="http://schemas.microsoft.com/office/powerpoint/2010/main" val="1491726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361AA7A-9506-40ED-A530-1738FD7F9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2672" y="967667"/>
            <a:ext cx="9507984" cy="1260630"/>
          </a:xfrm>
        </p:spPr>
        <p:txBody>
          <a:bodyPr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3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Krok 0: </a:t>
            </a:r>
            <a:r>
              <a:rPr lang="pl-PL" sz="36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Podjęcie decyzji i uwrażliwienie pracowników całej IK</a:t>
            </a:r>
            <a:endParaRPr lang="pl-PL" sz="36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20FE9AE-412F-4481-BE58-86133CA7BB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8396" y="2423604"/>
            <a:ext cx="8107160" cy="3200399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Uświadomienie wszystkich pracowników IK.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Podział zadań i obowiązków.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Szkolenia, warsztaty.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Pierwsze konsultacje z osobami ze szczególnymi potrzebami.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Można, nie trzeba.</a:t>
            </a:r>
          </a:p>
        </p:txBody>
      </p:sp>
    </p:spTree>
    <p:extLst>
      <p:ext uri="{BB962C8B-B14F-4D97-AF65-F5344CB8AC3E}">
        <p14:creationId xmlns:p14="http://schemas.microsoft.com/office/powerpoint/2010/main" val="2135814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361AA7A-9506-40ED-A530-1738FD7F9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00633"/>
            <a:ext cx="10515600" cy="1009651"/>
          </a:xfrm>
        </p:spPr>
        <p:txBody>
          <a:bodyPr>
            <a:normAutofit/>
          </a:bodyPr>
          <a:lstStyle/>
          <a:p>
            <a:pPr algn="ctr"/>
            <a:r>
              <a:rPr lang="pl-PL" sz="3600" b="1" dirty="0"/>
              <a:t>Realizatorzy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20FE9AE-412F-4481-BE58-86133CA7BB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90440"/>
            <a:ext cx="10515600" cy="3275860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spcAft>
                <a:spcPts val="800"/>
              </a:spcAft>
              <a:buNone/>
            </a:pPr>
            <a:r>
              <a:rPr lang="pl-PL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Lider: Państwowy Fundusz Rehabilitacji Osób Niepełnosprawnych</a:t>
            </a:r>
          </a:p>
          <a:p>
            <a:pPr marL="0" indent="0" algn="ctr">
              <a:lnSpc>
                <a:spcPct val="150000"/>
              </a:lnSpc>
              <a:spcAft>
                <a:spcPts val="800"/>
              </a:spcAft>
              <a:buNone/>
            </a:pPr>
            <a:r>
              <a:rPr lang="pl-PL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Partner: Ministerstwo Kultury, Dziedzictwa Narodowego i Sportu</a:t>
            </a:r>
          </a:p>
          <a:p>
            <a:pPr marL="0" indent="0" algn="ctr">
              <a:lnSpc>
                <a:spcPct val="150000"/>
              </a:lnSpc>
              <a:spcAft>
                <a:spcPts val="800"/>
              </a:spcAft>
              <a:buNone/>
            </a:pPr>
            <a:r>
              <a:rPr lang="pl-PL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Partner: Fundacja Kultury bez Barier</a:t>
            </a:r>
          </a:p>
          <a:p>
            <a:pPr marL="0" indent="0" algn="ctr">
              <a:lnSpc>
                <a:spcPct val="150000"/>
              </a:lnSpc>
              <a:spcAft>
                <a:spcPts val="800"/>
              </a:spcAft>
              <a:buNone/>
            </a:pPr>
            <a:r>
              <a:rPr lang="pl-PL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Partner: </a:t>
            </a:r>
            <a:r>
              <a:rPr lang="pl-PL" sz="2400" kern="150" dirty="0" err="1">
                <a:effectLst/>
                <a:latin typeface="+mj-lt"/>
                <a:ea typeface="SimSun" panose="02010600030101010101" pitchFamily="2" charset="-122"/>
                <a:cs typeface="Calibri" panose="020F0502020204030204" pitchFamily="34" charset="0"/>
              </a:rPr>
              <a:t>Institut</a:t>
            </a:r>
            <a:r>
              <a:rPr lang="pl-PL" sz="2400" kern="150" dirty="0">
                <a:effectLst/>
                <a:latin typeface="+mj-lt"/>
                <a:ea typeface="SimSun" panose="02010600030101010101" pitchFamily="2" charset="-122"/>
                <a:cs typeface="Calibri" panose="020F0502020204030204" pitchFamily="34" charset="0"/>
              </a:rPr>
              <a:t> </a:t>
            </a:r>
            <a:r>
              <a:rPr lang="pl-PL" sz="2400" kern="150" dirty="0" err="1">
                <a:effectLst/>
                <a:latin typeface="+mj-lt"/>
                <a:ea typeface="SimSun" panose="02010600030101010101" pitchFamily="2" charset="-122"/>
                <a:cs typeface="Calibri" panose="020F0502020204030204" pitchFamily="34" charset="0"/>
              </a:rPr>
              <a:t>für</a:t>
            </a:r>
            <a:r>
              <a:rPr lang="pl-PL" sz="2400" kern="150" dirty="0">
                <a:effectLst/>
                <a:latin typeface="+mj-lt"/>
                <a:ea typeface="SimSun" panose="02010600030101010101" pitchFamily="2" charset="-122"/>
                <a:cs typeface="Calibri" panose="020F0502020204030204" pitchFamily="34" charset="0"/>
              </a:rPr>
              <a:t> </a:t>
            </a:r>
            <a:r>
              <a:rPr lang="pl-PL" sz="2400" kern="150" dirty="0" err="1">
                <a:effectLst/>
                <a:latin typeface="+mj-lt"/>
                <a:ea typeface="SimSun" panose="02010600030101010101" pitchFamily="2" charset="-122"/>
                <a:cs typeface="Calibri" panose="020F0502020204030204" pitchFamily="34" charset="0"/>
              </a:rPr>
              <a:t>Bildung</a:t>
            </a:r>
            <a:r>
              <a:rPr lang="pl-PL" sz="2400" kern="150" dirty="0">
                <a:effectLst/>
                <a:latin typeface="+mj-lt"/>
                <a:ea typeface="SimSun" panose="02010600030101010101" pitchFamily="2" charset="-122"/>
                <a:cs typeface="Calibri" panose="020F0502020204030204" pitchFamily="34" charset="0"/>
              </a:rPr>
              <a:t> </a:t>
            </a:r>
            <a:r>
              <a:rPr lang="pl-PL" sz="2400" kern="150" dirty="0" err="1">
                <a:effectLst/>
                <a:latin typeface="+mj-lt"/>
                <a:ea typeface="SimSun" panose="02010600030101010101" pitchFamily="2" charset="-122"/>
                <a:cs typeface="Calibri" panose="020F0502020204030204" pitchFamily="34" charset="0"/>
              </a:rPr>
              <a:t>und</a:t>
            </a:r>
            <a:r>
              <a:rPr lang="pl-PL" sz="2400" kern="150" dirty="0">
                <a:effectLst/>
                <a:latin typeface="+mj-lt"/>
                <a:ea typeface="SimSun" panose="02010600030101010101" pitchFamily="2" charset="-122"/>
                <a:cs typeface="Calibri" panose="020F0502020204030204" pitchFamily="34" charset="0"/>
              </a:rPr>
              <a:t> Kultur e.V.</a:t>
            </a:r>
            <a:endParaRPr lang="pl-PL" sz="2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669680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361AA7A-9506-40ED-A530-1738FD7F9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2268" y="1065320"/>
            <a:ext cx="8948691" cy="1162975"/>
          </a:xfrm>
        </p:spPr>
        <p:txBody>
          <a:bodyPr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3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Krok 1: Nawiązanie współpracy ze środowiskiem osób ze szczególnymi potrzebami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20FE9AE-412F-4481-BE58-86133CA7BB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9013" y="2814223"/>
            <a:ext cx="7315199" cy="2476870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Usprawnienie, racjonalizacja działań.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Możliwie szeroka reprezentacja.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Transfer wiedzy.</a:t>
            </a:r>
          </a:p>
        </p:txBody>
      </p:sp>
    </p:spTree>
    <p:extLst>
      <p:ext uri="{BB962C8B-B14F-4D97-AF65-F5344CB8AC3E}">
        <p14:creationId xmlns:p14="http://schemas.microsoft.com/office/powerpoint/2010/main" val="4556058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361AA7A-9506-40ED-A530-1738FD7F9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1033" y="1047564"/>
            <a:ext cx="10031767" cy="1162975"/>
          </a:xfrm>
        </p:spPr>
        <p:txBody>
          <a:bodyPr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3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Krok 2: Samoocena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20FE9AE-412F-4481-BE58-86133CA7BB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8754" y="2476870"/>
            <a:ext cx="8387918" cy="2654424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Identyfikacja najważniejszych punktów składających się na podróż odbiorcy do konkretnej IK.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Partycypacja osób ze szczególnymi potrzebami.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Ocena oferty przy odwołaniu się do stanu faktycznego.</a:t>
            </a:r>
          </a:p>
        </p:txBody>
      </p:sp>
    </p:spTree>
    <p:extLst>
      <p:ext uri="{BB962C8B-B14F-4D97-AF65-F5344CB8AC3E}">
        <p14:creationId xmlns:p14="http://schemas.microsoft.com/office/powerpoint/2010/main" val="278906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361AA7A-9506-40ED-A530-1738FD7F9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0359" y="1118585"/>
            <a:ext cx="8265110" cy="1162975"/>
          </a:xfrm>
        </p:spPr>
        <p:txBody>
          <a:bodyPr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3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Krok 3: Sposoby likwidowania barier </a:t>
            </a:r>
            <a:br>
              <a:rPr lang="pl-PL" sz="3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3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 podróży odbiorcy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20FE9AE-412F-4481-BE58-86133CA7BB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0359" y="2934071"/>
            <a:ext cx="8760781" cy="1500326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Wybór najlepszej i osiągalnej metody likwidowania barier.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Priorytety – od czego rozpocząć.</a:t>
            </a:r>
          </a:p>
        </p:txBody>
      </p:sp>
    </p:spTree>
    <p:extLst>
      <p:ext uri="{BB962C8B-B14F-4D97-AF65-F5344CB8AC3E}">
        <p14:creationId xmlns:p14="http://schemas.microsoft.com/office/powerpoint/2010/main" val="20290820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361AA7A-9506-40ED-A530-1738FD7F9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2885" y="1029808"/>
            <a:ext cx="8211845" cy="1162975"/>
          </a:xfrm>
        </p:spPr>
        <p:txBody>
          <a:bodyPr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3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Krok 4: </a:t>
            </a:r>
            <a:r>
              <a:rPr lang="pl-PL" sz="3600" b="1" dirty="0">
                <a:cs typeface="Times New Roman" panose="02020603050405020304" pitchFamily="18" charset="0"/>
              </a:rPr>
              <a:t>Wybór grupy, dla której będą likwidowane bariery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20FE9AE-412F-4481-BE58-86133CA7BB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2885" y="2760955"/>
            <a:ext cx="8211845" cy="2192785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Całość czy część oferty.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Adekwatność rozwiązań.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Kolejność wprowadzanych udogodnień.</a:t>
            </a:r>
          </a:p>
        </p:txBody>
      </p:sp>
    </p:spTree>
    <p:extLst>
      <p:ext uri="{BB962C8B-B14F-4D97-AF65-F5344CB8AC3E}">
        <p14:creationId xmlns:p14="http://schemas.microsoft.com/office/powerpoint/2010/main" val="8261884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361AA7A-9506-40ED-A530-1738FD7F9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541" y="1029808"/>
            <a:ext cx="10528917" cy="834503"/>
          </a:xfrm>
        </p:spPr>
        <p:txBody>
          <a:bodyPr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3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Krok 5: Planowanie kosztów</a:t>
            </a:r>
            <a:endParaRPr lang="pl-PL" sz="3600" b="1" dirty="0"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20FE9AE-412F-4481-BE58-86133CA7BB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6051" y="2068495"/>
            <a:ext cx="8389398" cy="3635409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Dostępność kosztuje.</a:t>
            </a: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Nie od razu trzeba wydawać pieniądze.</a:t>
            </a: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Optymalizacja kosztów – nie zawsze najdroższe jest najlepsze, najbardziej pożądane.</a:t>
            </a: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Cena tak samo ważna, jak jakość.</a:t>
            </a: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Jakość ważniejsza, niż liczba wdrożonych rozwiązań.</a:t>
            </a:r>
          </a:p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Budżet krótko i długoterminowy.</a:t>
            </a:r>
          </a:p>
        </p:txBody>
      </p:sp>
    </p:spTree>
    <p:extLst>
      <p:ext uri="{BB962C8B-B14F-4D97-AF65-F5344CB8AC3E}">
        <p14:creationId xmlns:p14="http://schemas.microsoft.com/office/powerpoint/2010/main" val="14387334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361AA7A-9506-40ED-A530-1738FD7F9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541" y="1029808"/>
            <a:ext cx="10528917" cy="1162975"/>
          </a:xfrm>
        </p:spPr>
        <p:txBody>
          <a:bodyPr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3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Krok </a:t>
            </a:r>
            <a:r>
              <a:rPr lang="pl-PL" sz="3600" b="1" dirty="0"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pl-PL" sz="3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Przygotowanie dostępnej oferty</a:t>
            </a:r>
            <a:endParaRPr lang="pl-PL" sz="3600" b="1" dirty="0"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20FE9AE-412F-4481-BE58-86133CA7BB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85748" y="2552329"/>
            <a:ext cx="8034292" cy="2854172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Podsumowanie decyzji podjętych w poprzednich krokach.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Przygotowanie dostępnego wydarzenia.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Świat realny/ świat wirtualny.</a:t>
            </a:r>
          </a:p>
        </p:txBody>
      </p:sp>
    </p:spTree>
    <p:extLst>
      <p:ext uri="{BB962C8B-B14F-4D97-AF65-F5344CB8AC3E}">
        <p14:creationId xmlns:p14="http://schemas.microsoft.com/office/powerpoint/2010/main" val="14560766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361AA7A-9506-40ED-A530-1738FD7F9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541" y="1029808"/>
            <a:ext cx="10528917" cy="1162975"/>
          </a:xfrm>
        </p:spPr>
        <p:txBody>
          <a:bodyPr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3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Krok 7: </a:t>
            </a:r>
            <a:r>
              <a:rPr lang="pl-PL" sz="3600" b="1" dirty="0">
                <a:ea typeface="Calibri" panose="020F0502020204030204" pitchFamily="34" charset="0"/>
                <a:cs typeface="Times New Roman" panose="02020603050405020304" pitchFamily="18" charset="0"/>
              </a:rPr>
              <a:t>Informacja i promocja</a:t>
            </a:r>
            <a:endParaRPr lang="pl-PL" sz="3600" b="1" dirty="0"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20FE9AE-412F-4481-BE58-86133CA7BB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5949" y="2499063"/>
            <a:ext cx="8114191" cy="2854172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Skupiona na konkretnym wydarzeniu.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Skuteczna, Adekwatna do potrzeb docelowej grupy odbiorców.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Komplementarna.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Wielokierunkowa.</a:t>
            </a:r>
          </a:p>
        </p:txBody>
      </p:sp>
    </p:spTree>
    <p:extLst>
      <p:ext uri="{BB962C8B-B14F-4D97-AF65-F5344CB8AC3E}">
        <p14:creationId xmlns:p14="http://schemas.microsoft.com/office/powerpoint/2010/main" val="12259769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361AA7A-9506-40ED-A530-1738FD7F9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9104" y="1029808"/>
            <a:ext cx="9229816" cy="1162975"/>
          </a:xfrm>
        </p:spPr>
        <p:txBody>
          <a:bodyPr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3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Krok </a:t>
            </a:r>
            <a:r>
              <a:rPr lang="pl-PL" sz="3600" b="1" dirty="0"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r>
              <a:rPr lang="pl-PL" sz="3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pl-PL" sz="3600" b="1" dirty="0">
                <a:cs typeface="Times New Roman" panose="02020603050405020304" pitchFamily="18" charset="0"/>
              </a:rPr>
              <a:t>Wdrożenie konkretnej oferty i ewaluacja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20FE9AE-412F-4481-BE58-86133CA7BB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9004" y="2561208"/>
            <a:ext cx="8859915" cy="2854172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Przeprowadzenie dostępnego wydarzenia/ uruchomienie dostępnej oferty.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Ewaluacja w środowisku osób ze szczególnymi potrzebami.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Ewaluacja bezpośrednio po wydarzeniu/ po skorzystaniu z usługi.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pl-PL" sz="2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78579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361AA7A-9506-40ED-A530-1738FD7F9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541" y="1029808"/>
            <a:ext cx="10528917" cy="1162975"/>
          </a:xfrm>
        </p:spPr>
        <p:txBody>
          <a:bodyPr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3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Efektywne zwiększanie dostępności</a:t>
            </a:r>
            <a:endParaRPr lang="pl-PL" sz="3600" b="1" dirty="0"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20FE9AE-412F-4481-BE58-86133CA7BB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1157" y="2499064"/>
            <a:ext cx="7066625" cy="2166154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Zarządzanie dostępnością.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Zwiększanie kompetencji kadry.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Budżet na działania </a:t>
            </a:r>
            <a:r>
              <a:rPr lang="pl-PL" sz="24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dostępnościowe</a:t>
            </a:r>
            <a:r>
              <a:rPr lang="pl-PL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l-PL" sz="2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55814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361AA7A-9506-40ED-A530-1738FD7F9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541" y="1029808"/>
            <a:ext cx="10528917" cy="1162975"/>
          </a:xfrm>
        </p:spPr>
        <p:txBody>
          <a:bodyPr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3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Sieć współpracy</a:t>
            </a:r>
            <a:endParaRPr lang="pl-PL" sz="3600" b="1" dirty="0"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20FE9AE-412F-4481-BE58-86133CA7BB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4422" y="2525696"/>
            <a:ext cx="7528265" cy="2854172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Partycypacja – udział osób ze szczególnymi potrzebami.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Partnerstwo - Współpraca pomiędzy IK.</a:t>
            </a:r>
          </a:p>
        </p:txBody>
      </p:sp>
    </p:spTree>
    <p:extLst>
      <p:ext uri="{BB962C8B-B14F-4D97-AF65-F5344CB8AC3E}">
        <p14:creationId xmlns:p14="http://schemas.microsoft.com/office/powerpoint/2010/main" val="3316681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361AA7A-9506-40ED-A530-1738FD7F9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793" y="1704513"/>
            <a:ext cx="9930414" cy="2849733"/>
          </a:xfrm>
        </p:spPr>
        <p:txBody>
          <a:bodyPr>
            <a:noAutofit/>
          </a:bodyPr>
          <a:lstStyle/>
          <a:p>
            <a:pPr algn="ctr"/>
            <a:r>
              <a:rPr lang="pl-PL" sz="3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Model zapewniania dostępności oferty i zasobów instytucji kultury dla osób ze szczególnymi potrzebami, </a:t>
            </a:r>
            <a:br>
              <a:rPr lang="pl-PL" sz="3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3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 tym osób z niepełnosprawnościami</a:t>
            </a:r>
            <a:br>
              <a:rPr lang="pl-PL" sz="3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l-PL" sz="3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3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opracowany w projekcie „Kultura bez barier”</a:t>
            </a:r>
            <a:endParaRPr lang="pl-PL" sz="3200" b="1" dirty="0"/>
          </a:p>
        </p:txBody>
      </p:sp>
    </p:spTree>
    <p:extLst>
      <p:ext uri="{BB962C8B-B14F-4D97-AF65-F5344CB8AC3E}">
        <p14:creationId xmlns:p14="http://schemas.microsoft.com/office/powerpoint/2010/main" val="13596340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361AA7A-9506-40ED-A530-1738FD7F9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541" y="1029808"/>
            <a:ext cx="10528917" cy="1162975"/>
          </a:xfrm>
        </p:spPr>
        <p:txBody>
          <a:bodyPr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3600" b="1" dirty="0">
                <a:cs typeface="Times New Roman" panose="02020603050405020304" pitchFamily="18" charset="0"/>
              </a:rPr>
              <a:t>Partycypacja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20FE9AE-412F-4481-BE58-86133CA7BB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7476" y="2423604"/>
            <a:ext cx="8939813" cy="2388093"/>
          </a:xfrm>
        </p:spPr>
        <p:txBody>
          <a:bodyPr>
            <a:noAutofit/>
          </a:bodyPr>
          <a:lstStyle/>
          <a:p>
            <a:pPr marL="228600">
              <a:lnSpc>
                <a:spcPct val="150000"/>
              </a:lnSpc>
              <a:spcAft>
                <a:spcPts val="600"/>
              </a:spcAft>
            </a:pPr>
            <a:r>
              <a:rPr lang="pl-PL" sz="24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Identyfikacja podmiotów działających na rzecz osób ze szczególnymi potrzebami.</a:t>
            </a:r>
            <a:endParaRPr lang="pl-PL" sz="2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lnSpc>
                <a:spcPct val="150000"/>
              </a:lnSpc>
              <a:spcAft>
                <a:spcPts val="600"/>
              </a:spcAft>
            </a:pPr>
            <a:r>
              <a:rPr lang="pl-PL" sz="24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Organizacje lokalne/ organizacje doświadczone w udostępnianiu kultury.</a:t>
            </a:r>
            <a:endParaRPr lang="pl-PL" sz="2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75509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361AA7A-9506-40ED-A530-1738FD7F9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541" y="1029808"/>
            <a:ext cx="10528917" cy="1162975"/>
          </a:xfrm>
        </p:spPr>
        <p:txBody>
          <a:bodyPr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3600" b="1" dirty="0">
                <a:cs typeface="Times New Roman" panose="02020603050405020304" pitchFamily="18" charset="0"/>
              </a:rPr>
              <a:t>Partnerstwo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20FE9AE-412F-4481-BE58-86133CA7BB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6364" y="2312633"/>
            <a:ext cx="6684885" cy="2854172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Lokalnie.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Regionalnie.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Branżowo.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Projektowo.</a:t>
            </a:r>
          </a:p>
        </p:txBody>
      </p:sp>
    </p:spTree>
    <p:extLst>
      <p:ext uri="{BB962C8B-B14F-4D97-AF65-F5344CB8AC3E}">
        <p14:creationId xmlns:p14="http://schemas.microsoft.com/office/powerpoint/2010/main" val="189017312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361AA7A-9506-40ED-A530-1738FD7F9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2066" y="1029808"/>
            <a:ext cx="8389398" cy="1162975"/>
          </a:xfrm>
        </p:spPr>
        <p:txBody>
          <a:bodyPr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3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Sposoby udostępnienia</a:t>
            </a:r>
            <a:endParaRPr lang="pl-PL" sz="3600" b="1" dirty="0"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20FE9AE-412F-4481-BE58-86133CA7BB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27790" y="2618912"/>
            <a:ext cx="7560815" cy="1411549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Dostęp wtórny – udostępniamy istniejącą ofertę.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Dostęp zintegrowany – dostępność staje się częścią oferty.</a:t>
            </a:r>
          </a:p>
        </p:txBody>
      </p:sp>
    </p:spTree>
    <p:extLst>
      <p:ext uri="{BB962C8B-B14F-4D97-AF65-F5344CB8AC3E}">
        <p14:creationId xmlns:p14="http://schemas.microsoft.com/office/powerpoint/2010/main" val="367668526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361AA7A-9506-40ED-A530-1738FD7F9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541" y="1029808"/>
            <a:ext cx="10528917" cy="1162975"/>
          </a:xfrm>
        </p:spPr>
        <p:txBody>
          <a:bodyPr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3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Plany na przyszłość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20FE9AE-412F-4481-BE58-86133CA7BB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16567" y="2485747"/>
            <a:ext cx="6960093" cy="2046306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Harmonogram.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Osoby odpowiedzialne.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Budżet.</a:t>
            </a:r>
          </a:p>
        </p:txBody>
      </p:sp>
    </p:spTree>
    <p:extLst>
      <p:ext uri="{BB962C8B-B14F-4D97-AF65-F5344CB8AC3E}">
        <p14:creationId xmlns:p14="http://schemas.microsoft.com/office/powerpoint/2010/main" val="429292298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361AA7A-9506-40ED-A530-1738FD7F9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541" y="1029808"/>
            <a:ext cx="10528917" cy="1162975"/>
          </a:xfrm>
        </p:spPr>
        <p:txBody>
          <a:bodyPr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3600" b="1" dirty="0">
                <a:cs typeface="Times New Roman" panose="02020603050405020304" pitchFamily="18" charset="0"/>
              </a:rPr>
              <a:t>Załączniki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20FE9AE-412F-4481-BE58-86133CA7BB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6441" y="2812001"/>
            <a:ext cx="10079115" cy="1233997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spcAft>
                <a:spcPts val="600"/>
              </a:spcAft>
              <a:buNone/>
            </a:pPr>
            <a:r>
              <a:rPr lang="pl-PL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Tabele - wsparcie w czasie samooceny i w przypadku tworzenia dostępnej oferty.</a:t>
            </a:r>
          </a:p>
        </p:txBody>
      </p:sp>
    </p:spTree>
    <p:extLst>
      <p:ext uri="{BB962C8B-B14F-4D97-AF65-F5344CB8AC3E}">
        <p14:creationId xmlns:p14="http://schemas.microsoft.com/office/powerpoint/2010/main" val="175644461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20FE9AE-412F-4481-BE58-86133CA7BB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3546" y="1819921"/>
            <a:ext cx="8424908" cy="3382393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spcAft>
                <a:spcPts val="600"/>
              </a:spcAft>
              <a:buNone/>
            </a:pPr>
            <a:r>
              <a:rPr lang="pl-PL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Zapraszamy do kontaktu:</a:t>
            </a:r>
          </a:p>
          <a:p>
            <a:pPr marL="0" indent="0" algn="ctr">
              <a:lnSpc>
                <a:spcPct val="150000"/>
              </a:lnSpc>
              <a:spcAft>
                <a:spcPts val="600"/>
              </a:spcAft>
              <a:buNone/>
            </a:pPr>
            <a:r>
              <a:rPr lang="pl-PL" sz="2200" b="1" i="0" dirty="0">
                <a:solidFill>
                  <a:srgbClr val="2F2F37"/>
                </a:solidFill>
                <a:effectLst/>
                <a:latin typeface="+mj-lt"/>
              </a:rPr>
              <a:t>e-mail: </a:t>
            </a:r>
            <a:r>
              <a:rPr lang="pl-PL" sz="2200" b="1" i="0" u="sng" dirty="0">
                <a:solidFill>
                  <a:srgbClr val="003D98"/>
                </a:solidFill>
                <a:effectLst/>
                <a:latin typeface="+mj-lt"/>
                <a:hlinkClick r:id="rId2"/>
              </a:rPr>
              <a:t>kultura@pfron.org.pl</a:t>
            </a:r>
            <a:endParaRPr lang="pl-PL" sz="2200" b="1" i="0" u="sng" dirty="0">
              <a:solidFill>
                <a:srgbClr val="003D98"/>
              </a:solidFill>
              <a:effectLst/>
              <a:latin typeface="+mj-lt"/>
            </a:endParaRPr>
          </a:p>
          <a:p>
            <a:pPr marL="0" indent="0" algn="ctr">
              <a:lnSpc>
                <a:spcPct val="150000"/>
              </a:lnSpc>
              <a:spcAft>
                <a:spcPts val="600"/>
              </a:spcAft>
              <a:buNone/>
            </a:pPr>
            <a:r>
              <a:rPr lang="pl-PL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www pfron.org.pl </a:t>
            </a:r>
          </a:p>
        </p:txBody>
      </p:sp>
    </p:spTree>
    <p:extLst>
      <p:ext uri="{BB962C8B-B14F-4D97-AF65-F5344CB8AC3E}">
        <p14:creationId xmlns:p14="http://schemas.microsoft.com/office/powerpoint/2010/main" val="3338740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361AA7A-9506-40ED-A530-1738FD7F9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47565"/>
            <a:ext cx="10515600" cy="962719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pl-PL" sz="3600" b="1" dirty="0">
                <a:ea typeface="Calibri" panose="020F0502020204030204" pitchFamily="34" charset="0"/>
                <a:cs typeface="Times New Roman" panose="02020603050405020304" pitchFamily="18" charset="0"/>
              </a:rPr>
              <a:t>Z</a:t>
            </a:r>
            <a:r>
              <a:rPr lang="pl-PL" sz="3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biór wskazówek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20FE9AE-412F-4481-BE58-86133CA7BB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54679"/>
            <a:ext cx="10515600" cy="8078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3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Planowanie, uruchomienie i rozwijanie dostępności w IK.</a:t>
            </a:r>
            <a:endParaRPr lang="pl-PL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74957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361AA7A-9506-40ED-A530-1738FD7F9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4501"/>
            <a:ext cx="9738804" cy="949911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pl-PL" sz="3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Adresaci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20FE9AE-412F-4481-BE58-86133CA7BB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0035" y="1882066"/>
            <a:ext cx="7039993" cy="3533313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l-PL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Bezpośredni: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3000"/>
              </a:spcAft>
            </a:pPr>
            <a:r>
              <a:rPr lang="pl-PL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Instytucje kultury.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l-PL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Pośredni: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l-PL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Osoby ze szczególnymi potrzebami.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l-PL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Organizacje pozarządowe działające na ich rzecz.</a:t>
            </a:r>
          </a:p>
        </p:txBody>
      </p:sp>
    </p:spTree>
    <p:extLst>
      <p:ext uri="{BB962C8B-B14F-4D97-AF65-F5344CB8AC3E}">
        <p14:creationId xmlns:p14="http://schemas.microsoft.com/office/powerpoint/2010/main" val="2497171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361AA7A-9506-40ED-A530-1738FD7F9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4501"/>
            <a:ext cx="9738804" cy="949911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pl-PL" sz="3600" b="1" dirty="0">
                <a:ea typeface="Calibri" panose="020F0502020204030204" pitchFamily="34" charset="0"/>
                <a:cs typeface="Times New Roman" panose="02020603050405020304" pitchFamily="18" charset="0"/>
              </a:rPr>
              <a:t>Cel</a:t>
            </a:r>
            <a:endParaRPr lang="pl-PL" sz="36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20FE9AE-412F-4481-BE58-86133CA7BB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0339" y="2210539"/>
            <a:ext cx="7993602" cy="3178206"/>
          </a:xfrm>
        </p:spPr>
        <p:txBody>
          <a:bodyPr>
            <a:noAutofit/>
          </a:bodyPr>
          <a:lstStyle/>
          <a:p>
            <a:pPr marL="449580">
              <a:lnSpc>
                <a:spcPct val="150000"/>
              </a:lnSpc>
              <a:spcAft>
                <a:spcPts val="600"/>
              </a:spcAft>
            </a:pPr>
            <a:r>
              <a:rPr lang="pl-PL" sz="2400" dirty="0">
                <a:effectLst/>
                <a:latin typeface="+mj-lt"/>
                <a:ea typeface="Times New Roman" panose="02020603050405020304" pitchFamily="18" charset="0"/>
              </a:rPr>
              <a:t>Upowszechnienie zasad i sposobów udostępniania oferty kulturalnej osobom ze szczególnymi potrzebami.</a:t>
            </a:r>
          </a:p>
          <a:p>
            <a:pPr marL="449580">
              <a:lnSpc>
                <a:spcPct val="150000"/>
              </a:lnSpc>
              <a:spcAft>
                <a:spcPts val="600"/>
              </a:spcAft>
            </a:pPr>
            <a:r>
              <a:rPr lang="pl-PL" sz="2400" dirty="0">
                <a:effectLst/>
                <a:latin typeface="+mj-lt"/>
                <a:ea typeface="Times New Roman" panose="02020603050405020304" pitchFamily="18" charset="0"/>
              </a:rPr>
              <a:t>Uczynienie z dostępności stałej cechy wszystkich przejawów działalności kulturalnej.</a:t>
            </a:r>
          </a:p>
        </p:txBody>
      </p:sp>
    </p:spTree>
    <p:extLst>
      <p:ext uri="{BB962C8B-B14F-4D97-AF65-F5344CB8AC3E}">
        <p14:creationId xmlns:p14="http://schemas.microsoft.com/office/powerpoint/2010/main" val="1297090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20FE9AE-412F-4481-BE58-86133CA7BB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8094" y="1518082"/>
            <a:ext cx="8460420" cy="3648722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Aft>
                <a:spcPts val="600"/>
              </a:spcAft>
              <a:buNone/>
            </a:pPr>
            <a:r>
              <a:rPr lang="pl-PL" sz="2400" dirty="0">
                <a:effectLst/>
                <a:latin typeface="+mj-lt"/>
                <a:ea typeface="Times New Roman" panose="02020603050405020304" pitchFamily="18" charset="0"/>
              </a:rPr>
              <a:t>Osoba ze szczególnymi potrzebami – osoba, która ze względu na swoje cechy zewnętrzne lub wewnętrzne, albo ze względu na okoliczności, w których się znajduje, musi podjąć dodatkowe działania lub zastosować dodatkowe środki w celu przezwyciężenia bariery, aby uczestniczyć w różnych sferach życia na zasadzie równości z innymi osobami.</a:t>
            </a:r>
          </a:p>
        </p:txBody>
      </p:sp>
    </p:spTree>
    <p:extLst>
      <p:ext uri="{BB962C8B-B14F-4D97-AF65-F5344CB8AC3E}">
        <p14:creationId xmlns:p14="http://schemas.microsoft.com/office/powerpoint/2010/main" val="4201710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20FE9AE-412F-4481-BE58-86133CA7BB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4828" y="1418208"/>
            <a:ext cx="8114190" cy="4021583"/>
          </a:xfrm>
        </p:spPr>
        <p:txBody>
          <a:bodyPr>
            <a:noAutofit/>
          </a:bodyPr>
          <a:lstStyle/>
          <a:p>
            <a:pPr marL="220980" indent="0">
              <a:lnSpc>
                <a:spcPct val="150000"/>
              </a:lnSpc>
              <a:spcAft>
                <a:spcPts val="600"/>
              </a:spcAft>
              <a:buNone/>
            </a:pPr>
            <a:r>
              <a:rPr lang="pl-PL" sz="2400" dirty="0">
                <a:effectLst/>
                <a:latin typeface="+mj-lt"/>
                <a:ea typeface="Times New Roman" panose="02020603050405020304" pitchFamily="18" charset="0"/>
              </a:rPr>
              <a:t>Dostępność, realizowana w trzech obszarach (dostępność architektoniczna, cyfrowa oraz </a:t>
            </a:r>
            <a:r>
              <a:rPr lang="pl-PL" sz="2400" dirty="0" err="1">
                <a:effectLst/>
                <a:latin typeface="+mj-lt"/>
                <a:ea typeface="Times New Roman" panose="02020603050405020304" pitchFamily="18" charset="0"/>
              </a:rPr>
              <a:t>informacyjno</a:t>
            </a:r>
            <a:r>
              <a:rPr lang="pl-PL" sz="2400" dirty="0">
                <a:effectLst/>
                <a:latin typeface="+mj-lt"/>
                <a:ea typeface="Times New Roman" panose="02020603050405020304" pitchFamily="18" charset="0"/>
              </a:rPr>
              <a:t> - komunikacyjna) jest wynikiem uwzględnienia uniwersalnego projektowania albo zastosowania racjonalnego usprawnienia w celu eliminowania barier uniemożliwiających lub utrudniających osobom ze szczególnymi potrzebami uczestnictwo w różnych przejawach życia na zasadzie równości z innymi osobami.</a:t>
            </a:r>
          </a:p>
        </p:txBody>
      </p:sp>
    </p:spTree>
    <p:extLst>
      <p:ext uri="{BB962C8B-B14F-4D97-AF65-F5344CB8AC3E}">
        <p14:creationId xmlns:p14="http://schemas.microsoft.com/office/powerpoint/2010/main" val="2056725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361AA7A-9506-40ED-A530-1738FD7F9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4501"/>
            <a:ext cx="9738804" cy="949911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pl-PL" sz="36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Obszary dostępności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20FE9AE-412F-4481-BE58-86133CA7BB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1259" y="2032987"/>
            <a:ext cx="6649374" cy="3178206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Widzenie.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Słyszenie.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Poruszanie się.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Rozumienie.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Czucie.</a:t>
            </a:r>
          </a:p>
        </p:txBody>
      </p:sp>
    </p:spTree>
    <p:extLst>
      <p:ext uri="{BB962C8B-B14F-4D97-AF65-F5344CB8AC3E}">
        <p14:creationId xmlns:p14="http://schemas.microsoft.com/office/powerpoint/2010/main" val="301530342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52EDF523FB83E4D90161B6EEB9709AA" ma:contentTypeVersion="12" ma:contentTypeDescription="Utwórz nowy dokument." ma:contentTypeScope="" ma:versionID="3d5def8bb0c7ad186829109390a9f062">
  <xsd:schema xmlns:xsd="http://www.w3.org/2001/XMLSchema" xmlns:xs="http://www.w3.org/2001/XMLSchema" xmlns:p="http://schemas.microsoft.com/office/2006/metadata/properties" xmlns:ns3="05e16ae5-0c01-47e1-abc9-62b37e2a5124" xmlns:ns4="d3f86bea-fd2d-4685-a72a-16db52edfa1a" targetNamespace="http://schemas.microsoft.com/office/2006/metadata/properties" ma:root="true" ma:fieldsID="1d8609aa47c2ad25426c6065dceeb6f8" ns3:_="" ns4:_="">
    <xsd:import namespace="05e16ae5-0c01-47e1-abc9-62b37e2a5124"/>
    <xsd:import namespace="d3f86bea-fd2d-4685-a72a-16db52edfa1a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e16ae5-0c01-47e1-abc9-62b37e2a512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krót wskazówki dotyczącej udostępniania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f86bea-fd2d-4685-a72a-16db52edfa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3933C2A-5C55-4710-8A46-1E0EBB40F4B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48E43D0-AB6C-4E59-BB6F-01E4FD9F88A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8012734-EF8B-462F-B9BC-DC0BD42F1E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5e16ae5-0c01-47e1-abc9-62b37e2a5124"/>
    <ds:schemaRef ds:uri="d3f86bea-fd2d-4685-a72a-16db52edfa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867</Words>
  <Application>Microsoft Office PowerPoint</Application>
  <PresentationFormat>Panoramiczny</PresentationFormat>
  <Paragraphs>139</Paragraphs>
  <Slides>35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35</vt:i4>
      </vt:variant>
    </vt:vector>
  </HeadingPairs>
  <TitlesOfParts>
    <vt:vector size="39" baseType="lpstr">
      <vt:lpstr>Arial</vt:lpstr>
      <vt:lpstr>Calibri</vt:lpstr>
      <vt:lpstr>Calibri Light</vt:lpstr>
      <vt:lpstr>Motyw pakietu Office</vt:lpstr>
      <vt:lpstr>Projekt „Kultura bez barier”</vt:lpstr>
      <vt:lpstr>Realizatorzy</vt:lpstr>
      <vt:lpstr>Model zapewniania dostępności oferty i zasobów instytucji kultury dla osób ze szczególnymi potrzebami,  w tym osób z niepełnosprawnościami  opracowany w projekcie „Kultura bez barier”</vt:lpstr>
      <vt:lpstr>Zbiór wskazówek</vt:lpstr>
      <vt:lpstr>Adresaci</vt:lpstr>
      <vt:lpstr>Cel</vt:lpstr>
      <vt:lpstr>Prezentacja programu PowerPoint</vt:lpstr>
      <vt:lpstr>Prezentacja programu PowerPoint</vt:lpstr>
      <vt:lpstr>Obszary dostępności</vt:lpstr>
      <vt:lpstr>Zasady modelu</vt:lpstr>
      <vt:lpstr>Zasady modelu</vt:lpstr>
      <vt:lpstr>Zasady modelu</vt:lpstr>
      <vt:lpstr>Zasady modelu</vt:lpstr>
      <vt:lpstr>Zasady modelu</vt:lpstr>
      <vt:lpstr>Zasady modelu</vt:lpstr>
      <vt:lpstr>Zasady modelu</vt:lpstr>
      <vt:lpstr>Koncepcja</vt:lpstr>
      <vt:lpstr>Koncepcja podróży odbiorcy w krokach</vt:lpstr>
      <vt:lpstr>Krok 0: Podjęcie decyzji i uwrażliwienie pracowników całej IK</vt:lpstr>
      <vt:lpstr>Krok 1: Nawiązanie współpracy ze środowiskiem osób ze szczególnymi potrzebami</vt:lpstr>
      <vt:lpstr>Krok 2: Samoocena</vt:lpstr>
      <vt:lpstr>Krok 3: Sposoby likwidowania barier  w podróży odbiorcy</vt:lpstr>
      <vt:lpstr>Krok 4: Wybór grupy, dla której będą likwidowane bariery</vt:lpstr>
      <vt:lpstr>Krok 5: Planowanie kosztów</vt:lpstr>
      <vt:lpstr>Krok 6: Przygotowanie dostępnej oferty</vt:lpstr>
      <vt:lpstr>Krok 7: Informacja i promocja</vt:lpstr>
      <vt:lpstr>Krok 8: Wdrożenie konkretnej oferty i ewaluacja</vt:lpstr>
      <vt:lpstr>Efektywne zwiększanie dostępności</vt:lpstr>
      <vt:lpstr>Sieć współpracy</vt:lpstr>
      <vt:lpstr>Partycypacja</vt:lpstr>
      <vt:lpstr>Partnerstwo</vt:lpstr>
      <vt:lpstr>Sposoby udostępnienia</vt:lpstr>
      <vt:lpstr>Plany na przyszłość</vt:lpstr>
      <vt:lpstr>Załączniki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Rejmak Magdalena</dc:creator>
  <cp:lastModifiedBy>Bogusz-Koźbiał Anna</cp:lastModifiedBy>
  <cp:revision>7</cp:revision>
  <dcterms:created xsi:type="dcterms:W3CDTF">2021-10-07T10:34:08Z</dcterms:created>
  <dcterms:modified xsi:type="dcterms:W3CDTF">2021-10-12T07:32:43Z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0x010100452EDF523FB83E4D90161B6EEB9709AA</vt:lpwstr>
  </property>
</Properties>
</file>